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sldIdLst>
    <p:sldId id="257" r:id="rId2"/>
    <p:sldId id="256" r:id="rId3"/>
    <p:sldId id="364" r:id="rId4"/>
    <p:sldId id="356" r:id="rId5"/>
    <p:sldId id="261" r:id="rId6"/>
    <p:sldId id="370" r:id="rId7"/>
    <p:sldId id="371" r:id="rId8"/>
    <p:sldId id="372" r:id="rId9"/>
    <p:sldId id="373" r:id="rId10"/>
    <p:sldId id="374" r:id="rId11"/>
    <p:sldId id="375" r:id="rId12"/>
    <p:sldId id="376" r:id="rId13"/>
    <p:sldId id="377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88" r:id="rId25"/>
    <p:sldId id="389" r:id="rId26"/>
    <p:sldId id="390" r:id="rId27"/>
    <p:sldId id="391" r:id="rId28"/>
    <p:sldId id="392" r:id="rId29"/>
    <p:sldId id="393" r:id="rId30"/>
    <p:sldId id="394" r:id="rId31"/>
    <p:sldId id="395" r:id="rId32"/>
    <p:sldId id="396" r:id="rId33"/>
    <p:sldId id="397" r:id="rId34"/>
    <p:sldId id="398" r:id="rId35"/>
    <p:sldId id="399" r:id="rId36"/>
    <p:sldId id="400" r:id="rId37"/>
    <p:sldId id="401" r:id="rId38"/>
    <p:sldId id="402" r:id="rId39"/>
    <p:sldId id="403" r:id="rId40"/>
    <p:sldId id="404" r:id="rId41"/>
    <p:sldId id="405" r:id="rId42"/>
    <p:sldId id="406" r:id="rId43"/>
    <p:sldId id="407" r:id="rId44"/>
    <p:sldId id="408" r:id="rId45"/>
    <p:sldId id="409" r:id="rId46"/>
    <p:sldId id="410" r:id="rId47"/>
    <p:sldId id="411" r:id="rId48"/>
    <p:sldId id="412" r:id="rId49"/>
    <p:sldId id="413" r:id="rId50"/>
    <p:sldId id="414" r:id="rId51"/>
    <p:sldId id="415" r:id="rId52"/>
    <p:sldId id="416" r:id="rId53"/>
    <p:sldId id="417" r:id="rId54"/>
    <p:sldId id="418" r:id="rId55"/>
    <p:sldId id="419" r:id="rId56"/>
    <p:sldId id="420" r:id="rId57"/>
    <p:sldId id="421" r:id="rId58"/>
    <p:sldId id="422" r:id="rId59"/>
    <p:sldId id="423" r:id="rId60"/>
    <p:sldId id="424" r:id="rId61"/>
    <p:sldId id="425" r:id="rId62"/>
    <p:sldId id="426" r:id="rId63"/>
    <p:sldId id="427" r:id="rId64"/>
    <p:sldId id="428" r:id="rId65"/>
    <p:sldId id="429" r:id="rId66"/>
    <p:sldId id="430" r:id="rId67"/>
    <p:sldId id="431" r:id="rId68"/>
    <p:sldId id="432" r:id="rId69"/>
    <p:sldId id="433" r:id="rId70"/>
    <p:sldId id="434" r:id="rId71"/>
    <p:sldId id="435" r:id="rId72"/>
    <p:sldId id="436" r:id="rId73"/>
    <p:sldId id="437" r:id="rId74"/>
    <p:sldId id="438" r:id="rId75"/>
    <p:sldId id="439" r:id="rId76"/>
    <p:sldId id="440" r:id="rId77"/>
    <p:sldId id="441" r:id="rId78"/>
    <p:sldId id="442" r:id="rId79"/>
    <p:sldId id="446" r:id="rId8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 autoAdjust="0"/>
    <p:restoredTop sz="94604" autoAdjust="0"/>
  </p:normalViewPr>
  <p:slideViewPr>
    <p:cSldViewPr>
      <p:cViewPr varScale="1">
        <p:scale>
          <a:sx n="70" d="100"/>
          <a:sy n="70" d="100"/>
        </p:scale>
        <p:origin x="-8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AA1569F-155F-4DDF-9359-2097CA0E5CE6}" type="datetimeFigureOut">
              <a:rPr lang="en-AU"/>
              <a:pPr>
                <a:defRPr/>
              </a:pPr>
              <a:t>21/09/2011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BFB8D0A-9FE2-4EEB-A1B7-005216BBEEA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C854112-0561-4AD1-9C52-41F78EEB857A}" type="slidenum">
              <a:rPr lang="en-AU" altLang="zh-CN" sz="1200">
                <a:latin typeface="Calibri" pitchFamily="34" charset="0"/>
              </a:rPr>
              <a:pPr algn="r"/>
              <a:t>34</a:t>
            </a:fld>
            <a:endParaRPr lang="en-AU" altLang="zh-CN" sz="1200">
              <a:latin typeface="Calibri" pitchFamily="34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49688"/>
          </a:xfrm>
          <a:noFill/>
        </p:spPr>
        <p:txBody>
          <a:bodyPr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C5E39-5976-40F9-B3A0-4AF88CC68BA0}" type="datetimeFigureOut">
              <a:rPr lang="en-AU"/>
              <a:pPr>
                <a:defRPr/>
              </a:pPr>
              <a:t>21/09/2011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BD3DE-CE43-4CA9-B095-5B95FB5C5A7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83C74-B50D-4364-89CE-C38AEDDF97C2}" type="datetimeFigureOut">
              <a:rPr lang="en-AU"/>
              <a:pPr>
                <a:defRPr/>
              </a:pPr>
              <a:t>21/09/2011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FF7AD-09E2-4141-8F01-F998D9BFB84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18AFC-E254-4161-9AA2-C533984796AD}" type="datetimeFigureOut">
              <a:rPr lang="en-AU"/>
              <a:pPr>
                <a:defRPr/>
              </a:pPr>
              <a:t>21/09/2011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8138C-4CB3-45C2-97B6-4A2E0B1B226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C82C6-BDFE-41B2-A832-471654821662}" type="datetimeFigureOut">
              <a:rPr lang="en-AU"/>
              <a:pPr>
                <a:defRPr/>
              </a:pPr>
              <a:t>21/09/2011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9A2E9-9AEA-40B9-B37E-C3862CB9AE7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263AF-8F79-40A9-8E2C-351A37EF16A2}" type="datetimeFigureOut">
              <a:rPr lang="en-AU"/>
              <a:pPr>
                <a:defRPr/>
              </a:pPr>
              <a:t>21/09/2011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5101C-5F3A-4044-8BD6-358C9F62B41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364EE-AFDD-48E5-B8D9-2EB939C7AF86}" type="datetimeFigureOut">
              <a:rPr lang="en-AU"/>
              <a:pPr>
                <a:defRPr/>
              </a:pPr>
              <a:t>21/09/2011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2915E-47C9-4009-BB79-E310034D7A5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3FB37-5958-48B8-8F9D-E5C146AB7BFC}" type="datetimeFigureOut">
              <a:rPr lang="en-AU"/>
              <a:pPr>
                <a:defRPr/>
              </a:pPr>
              <a:t>21/09/2011</a:t>
            </a:fld>
            <a:endParaRPr lang="en-A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B11F1-547E-46C9-8469-748EEA0303A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D8DFF-249C-40CB-A0A9-77C38589A7A4}" type="datetimeFigureOut">
              <a:rPr lang="en-AU"/>
              <a:pPr>
                <a:defRPr/>
              </a:pPr>
              <a:t>21/09/2011</a:t>
            </a:fld>
            <a:endParaRPr lang="en-A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598ED-4A78-41B3-910F-C0BA9170EE5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114FA-6A0B-4CD3-BEC4-28DC54F34C9B}" type="datetimeFigureOut">
              <a:rPr lang="en-AU"/>
              <a:pPr>
                <a:defRPr/>
              </a:pPr>
              <a:t>21/09/2011</a:t>
            </a:fld>
            <a:endParaRPr lang="en-A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7A817-411E-448D-A51A-16793769793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70836-CD1A-4B4C-9B27-D12232C0F2B4}" type="datetimeFigureOut">
              <a:rPr lang="en-AU"/>
              <a:pPr>
                <a:defRPr/>
              </a:pPr>
              <a:t>21/09/2011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95131-4BA6-4AF3-9676-015439567E9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3C2C8-9D53-4A5B-BF2E-680DDCD41AD4}" type="datetimeFigureOut">
              <a:rPr lang="en-AU"/>
              <a:pPr>
                <a:defRPr/>
              </a:pPr>
              <a:t>21/09/2011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9335B-57F8-45DF-B14F-810B4D56587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en-AU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AU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E73985E-E75A-4634-9E20-DB814CDFDB9C}" type="datetimeFigureOut">
              <a:rPr lang="en-AU"/>
              <a:pPr>
                <a:defRPr/>
              </a:pPr>
              <a:t>21/09/2011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BBDE760-D14F-4B05-8D04-A4DEFB13FDE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jpeg"/><Relationship Id="rId9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7.png"/><Relationship Id="rId5" Type="http://schemas.openxmlformats.org/officeDocument/2006/relationships/image" Target="../media/image66.jpeg"/><Relationship Id="rId4" Type="http://schemas.openxmlformats.org/officeDocument/2006/relationships/oleObject" Target="../embeddings/oleObject2.bin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P9250012"/>
          <p:cNvPicPr>
            <a:picLocks noChangeAspect="1" noChangeArrowheads="1"/>
          </p:cNvPicPr>
          <p:nvPr/>
        </p:nvPicPr>
        <p:blipFill>
          <a:blip r:embed="rId2">
            <a:lum bright="38000"/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2843213" y="260350"/>
            <a:ext cx="31686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zh-CN" sz="9600">
                <a:latin typeface="Calibri" pitchFamily="34" charset="0"/>
              </a:rPr>
              <a:t>IMRC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8888" y="2133600"/>
            <a:ext cx="7273925" cy="29225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000" b="1" dirty="0">
                <a:solidFill>
                  <a:schemeClr val="accent6"/>
                </a:solidFill>
                <a:latin typeface="+mn-lt"/>
                <a:ea typeface="+mn-ea"/>
              </a:rPr>
              <a:t>Mine Rescue in Western Australia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Structure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Equipment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Training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Activation</a:t>
            </a:r>
            <a:endParaRPr lang="en-AU" sz="3600" dirty="0">
              <a:latin typeface="+mn-lt"/>
              <a:ea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AU" altLang="zh-CN" smtClean="0"/>
              <a:t>AS 1715	Selection, use, maintenance of 			respiratory protective devices</a:t>
            </a:r>
          </a:p>
          <a:p>
            <a:pPr>
              <a:buFont typeface="Arial" charset="0"/>
              <a:buNone/>
            </a:pPr>
            <a:r>
              <a:rPr lang="en-AU" altLang="zh-CN" smtClean="0"/>
              <a:t> </a:t>
            </a:r>
          </a:p>
          <a:p>
            <a:pPr>
              <a:buFont typeface="Arial" charset="0"/>
              <a:buNone/>
            </a:pPr>
            <a:r>
              <a:rPr lang="en-AU" altLang="zh-CN" smtClean="0"/>
              <a:t>AS 1716	Respiratory protective devices</a:t>
            </a:r>
          </a:p>
          <a:p>
            <a:pPr>
              <a:buFont typeface="Arial" charset="0"/>
              <a:buNone/>
            </a:pPr>
            <a:endParaRPr lang="en-AU" altLang="zh-CN" smtClean="0"/>
          </a:p>
          <a:p>
            <a:pPr>
              <a:buFont typeface="Arial" charset="0"/>
              <a:buNone/>
            </a:pPr>
            <a:r>
              <a:rPr lang="en-AU" altLang="zh-CN" smtClean="0"/>
              <a:t>AS 2030 	Compressed Gas Cylinders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ug bg4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50838"/>
            <a:ext cx="8207375" cy="615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404813"/>
            <a:ext cx="4672013" cy="604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ug biopa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260350"/>
            <a:ext cx="8328025" cy="624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565150"/>
            <a:ext cx="7654925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125" y="765175"/>
            <a:ext cx="7858125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Content Placeholder 3" descr="Fire Car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981075"/>
            <a:ext cx="8442325" cy="5054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 descr="Fire helm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08050"/>
            <a:ext cx="8456613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 descr="Sav Turnout gea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9363" y="0"/>
            <a:ext cx="4105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Sav Fire Extinguisher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8" y="908050"/>
            <a:ext cx="8385175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iNTRO SIZ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36563"/>
            <a:ext cx="6119813" cy="605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 descr="Fire Ext star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08050"/>
            <a:ext cx="8456613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3238" y="908050"/>
            <a:ext cx="4618037" cy="512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908050"/>
            <a:ext cx="3975100" cy="512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IMAG158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885825"/>
            <a:ext cx="8208963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Sav BIC Couplings and Dutch Rol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8" y="908050"/>
            <a:ext cx="8456612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Fire dutch rol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92150"/>
            <a:ext cx="395446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7138" y="1125538"/>
            <a:ext cx="5376862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4149725"/>
            <a:ext cx="4537075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5" descr="fb5x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3213100"/>
            <a:ext cx="3294062" cy="32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" descr="Hi Ex foam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836613"/>
            <a:ext cx="865822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 descr="Foam me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908050"/>
            <a:ext cx="8529638" cy="510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92150"/>
            <a:ext cx="8342312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1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BB52849E-68B7-4777-B3C7-073E0934A49B}" type="slidenum">
              <a:rPr lang="en-AU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29</a:t>
            </a:fld>
            <a:endParaRPr lang="en-AU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92150"/>
            <a:ext cx="7561262" cy="563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plane commut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563" y="765175"/>
            <a:ext cx="818515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" descr="First Strike acti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052513"/>
            <a:ext cx="7172325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lide Number Placeholder 1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EDD8F8A4-6223-4F4B-9628-989CCAE8D9C0}" type="slidenum">
              <a:rPr lang="en-AU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31</a:t>
            </a:fld>
            <a:endParaRPr lang="en-AU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46083" name="Group 2"/>
          <p:cNvGrpSpPr>
            <a:grpSpLocks/>
          </p:cNvGrpSpPr>
          <p:nvPr/>
        </p:nvGrpSpPr>
        <p:grpSpPr bwMode="auto">
          <a:xfrm>
            <a:off x="549275" y="1000125"/>
            <a:ext cx="8132763" cy="5643563"/>
            <a:chOff x="313" y="0"/>
            <a:chExt cx="5123" cy="3555"/>
          </a:xfrm>
        </p:grpSpPr>
        <p:grpSp>
          <p:nvGrpSpPr>
            <p:cNvPr id="46084" name="Group 3"/>
            <p:cNvGrpSpPr>
              <a:grpSpLocks/>
            </p:cNvGrpSpPr>
            <p:nvPr/>
          </p:nvGrpSpPr>
          <p:grpSpPr bwMode="auto">
            <a:xfrm>
              <a:off x="2970" y="0"/>
              <a:ext cx="2466" cy="3524"/>
              <a:chOff x="3004" y="443"/>
              <a:chExt cx="2232" cy="3493"/>
            </a:xfrm>
          </p:grpSpPr>
          <p:grpSp>
            <p:nvGrpSpPr>
              <p:cNvPr id="46085" name="Group 4"/>
              <p:cNvGrpSpPr>
                <a:grpSpLocks/>
              </p:cNvGrpSpPr>
              <p:nvPr/>
            </p:nvGrpSpPr>
            <p:grpSpPr bwMode="auto">
              <a:xfrm>
                <a:off x="3004" y="454"/>
                <a:ext cx="2232" cy="3482"/>
                <a:chOff x="3004" y="454"/>
                <a:chExt cx="2232" cy="3482"/>
              </a:xfrm>
            </p:grpSpPr>
            <p:grpSp>
              <p:nvGrpSpPr>
                <p:cNvPr id="46086" name="Group 5"/>
                <p:cNvGrpSpPr>
                  <a:grpSpLocks/>
                </p:cNvGrpSpPr>
                <p:nvPr/>
              </p:nvGrpSpPr>
              <p:grpSpPr bwMode="auto">
                <a:xfrm>
                  <a:off x="3033" y="538"/>
                  <a:ext cx="2153" cy="2146"/>
                  <a:chOff x="3033" y="538"/>
                  <a:chExt cx="2153" cy="2146"/>
                </a:xfrm>
              </p:grpSpPr>
              <p:grpSp>
                <p:nvGrpSpPr>
                  <p:cNvPr id="46087" name="Group 6"/>
                  <p:cNvGrpSpPr>
                    <a:grpSpLocks/>
                  </p:cNvGrpSpPr>
                  <p:nvPr/>
                </p:nvGrpSpPr>
                <p:grpSpPr bwMode="auto">
                  <a:xfrm>
                    <a:off x="3046" y="538"/>
                    <a:ext cx="2140" cy="234"/>
                    <a:chOff x="3046" y="538"/>
                    <a:chExt cx="2140" cy="234"/>
                  </a:xfrm>
                </p:grpSpPr>
                <p:sp>
                  <p:nvSpPr>
                    <p:cNvPr id="46088" name="Rectangle 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46" y="538"/>
                      <a:ext cx="2140" cy="234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altLang="zh-CN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6089" name="Text 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329" y="571"/>
                      <a:ext cx="1574" cy="166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lIns="18000" tIns="10800" rIns="18000" bIns="10800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1600" b="1">
                          <a:solidFill>
                            <a:srgbClr val="FFFFFF"/>
                          </a:solidFill>
                          <a:latin typeface="Arial Narrow" pitchFamily="34" charset="0"/>
                        </a:rPr>
                        <a:t>EMERGENCY  PROCEDURES*</a:t>
                      </a:r>
                    </a:p>
                  </p:txBody>
                </p:sp>
              </p:grpSp>
              <p:sp>
                <p:nvSpPr>
                  <p:cNvPr id="46090" name="Text Box 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49" y="743"/>
                    <a:ext cx="544" cy="15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10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If This Happens</a:t>
                    </a:r>
                  </a:p>
                </p:txBody>
              </p:sp>
              <p:sp>
                <p:nvSpPr>
                  <p:cNvPr id="46091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31" y="744"/>
                    <a:ext cx="322" cy="15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10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Do This</a:t>
                    </a:r>
                  </a:p>
                </p:txBody>
              </p:sp>
              <p:sp>
                <p:nvSpPr>
                  <p:cNvPr id="46092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33" y="985"/>
                    <a:ext cx="610" cy="28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12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Tanker/Vehicle</a:t>
                    </a:r>
                  </a:p>
                  <a:p>
                    <a:pPr eaLnBrk="0" hangingPunct="0"/>
                    <a:r>
                      <a:rPr lang="en-US" altLang="zh-CN" sz="12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Accident</a:t>
                    </a:r>
                  </a:p>
                </p:txBody>
              </p:sp>
              <p:sp>
                <p:nvSpPr>
                  <p:cNvPr id="46093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33" y="1217"/>
                    <a:ext cx="359" cy="28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12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Spill</a:t>
                    </a:r>
                  </a:p>
                  <a:p>
                    <a:pPr eaLnBrk="0" hangingPunct="0"/>
                    <a:r>
                      <a:rPr lang="en-US" altLang="zh-CN" sz="12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or Leak</a:t>
                    </a:r>
                  </a:p>
                </p:txBody>
              </p:sp>
              <p:sp>
                <p:nvSpPr>
                  <p:cNvPr id="46094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33" y="1721"/>
                    <a:ext cx="576" cy="28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12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Fire</a:t>
                    </a:r>
                  </a:p>
                  <a:p>
                    <a:pPr eaLnBrk="0" hangingPunct="0"/>
                    <a:r>
                      <a:rPr lang="en-US" altLang="zh-CN" sz="6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(If load not affected, refer to</a:t>
                    </a:r>
                  </a:p>
                  <a:p>
                    <a:pPr eaLnBrk="0" hangingPunct="0"/>
                    <a:r>
                      <a:rPr lang="en-US" altLang="zh-CN" sz="6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Vehicle Fire EPG)</a:t>
                    </a:r>
                    <a:endParaRPr lang="en-US" altLang="zh-CN" sz="1200" b="1">
                      <a:solidFill>
                        <a:srgbClr val="000000"/>
                      </a:solidFill>
                      <a:latin typeface="Arial Narrow" pitchFamily="34" charset="0"/>
                    </a:endParaRPr>
                  </a:p>
                </p:txBody>
              </p:sp>
              <p:sp>
                <p:nvSpPr>
                  <p:cNvPr id="46095" name="Text Box 1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33" y="2396"/>
                    <a:ext cx="609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12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Contamination</a:t>
                    </a:r>
                  </a:p>
                  <a:p>
                    <a:pPr eaLnBrk="0" hangingPunct="0"/>
                    <a:r>
                      <a:rPr lang="en-US" altLang="zh-CN" sz="12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of Clothing</a:t>
                    </a:r>
                  </a:p>
                </p:txBody>
              </p:sp>
              <p:sp>
                <p:nvSpPr>
                  <p:cNvPr id="46096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71" y="1002"/>
                    <a:ext cx="1092" cy="16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600" b="1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Carry out action under ‘For all Emergencies’</a:t>
                    </a:r>
                    <a:endParaRPr lang="en-US" altLang="zh-CN" sz="800">
                      <a:solidFill>
                        <a:srgbClr val="000000"/>
                      </a:solidFill>
                      <a:latin typeface="Times New Roman" pitchFamily="18" charset="0"/>
                    </a:endParaRP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Avoid moving vehicle if movement could cause or increase spillage</a:t>
                    </a:r>
                    <a:endParaRPr lang="en-US" altLang="zh-CN" sz="800">
                      <a:solidFill>
                        <a:srgbClr val="000000"/>
                      </a:solidFill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46097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71" y="1241"/>
                    <a:ext cx="1308" cy="49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600" b="1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Carry out action under ‘For all Emergencies’</a:t>
                    </a:r>
                    <a:endParaRPr lang="en-US" altLang="zh-CN" sz="800" b="1">
                      <a:solidFill>
                        <a:srgbClr val="000000"/>
                      </a:solidFill>
                      <a:latin typeface="Times New Roman" pitchFamily="18" charset="0"/>
                    </a:endParaRP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Wear chemical splash suits and self contained breathing apparatus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For UN No 2015, limit exposure duration to one BA set (30 min)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Stop leak if safe to do so, e.g. reposition container or vehicle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Keep combustible materials, especially fuels, away from the spilled product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Prevent spilled product from spreading or entering drains or water courses by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banking with sand or other non-combustible material.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Do not re-package spilled product without prior technical advice from the supplier.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Dilute and flush away residual spilled product with large quantities of water</a:t>
                    </a:r>
                    <a:endParaRPr lang="en-US" altLang="zh-CN" sz="800" b="1">
                      <a:solidFill>
                        <a:srgbClr val="000000"/>
                      </a:solidFill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46098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3054" y="771"/>
                    <a:ext cx="2122" cy="1900"/>
                  </a:xfrm>
                  <a:prstGeom prst="rect">
                    <a:avLst/>
                  </a:prstGeom>
                  <a:noFill/>
                  <a:ln w="1905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altLang="zh-CN">
                      <a:latin typeface="Calibri" pitchFamily="34" charset="0"/>
                    </a:endParaRPr>
                  </a:p>
                </p:txBody>
              </p:sp>
              <p:sp>
                <p:nvSpPr>
                  <p:cNvPr id="46099" name="AutoShape 18"/>
                  <p:cNvSpPr>
                    <a:spLocks noChangeArrowheads="1"/>
                  </p:cNvSpPr>
                  <p:nvPr/>
                </p:nvSpPr>
                <p:spPr bwMode="auto">
                  <a:xfrm>
                    <a:off x="4356" y="891"/>
                    <a:ext cx="155" cy="81"/>
                  </a:xfrm>
                  <a:prstGeom prst="down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altLang="zh-CN">
                      <a:latin typeface="Calibri" pitchFamily="34" charset="0"/>
                    </a:endParaRPr>
                  </a:p>
                </p:txBody>
              </p:sp>
              <p:sp>
                <p:nvSpPr>
                  <p:cNvPr id="46100" name="AutoShape 19"/>
                  <p:cNvSpPr>
                    <a:spLocks noChangeArrowheads="1"/>
                  </p:cNvSpPr>
                  <p:nvPr/>
                </p:nvSpPr>
                <p:spPr bwMode="auto">
                  <a:xfrm>
                    <a:off x="3264" y="904"/>
                    <a:ext cx="155" cy="81"/>
                  </a:xfrm>
                  <a:prstGeom prst="down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altLang="zh-CN">
                      <a:latin typeface="Calibri" pitchFamily="34" charset="0"/>
                    </a:endParaRPr>
                  </a:p>
                </p:txBody>
              </p:sp>
              <p:sp>
                <p:nvSpPr>
                  <p:cNvPr id="46101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3054" y="1247"/>
                    <a:ext cx="2122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02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71" y="1739"/>
                    <a:ext cx="1287" cy="6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600" b="1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Carry out action under ‘For all Emergencies’</a:t>
                    </a:r>
                    <a:endParaRPr lang="en-US" altLang="zh-CN" sz="800" b="1">
                      <a:solidFill>
                        <a:srgbClr val="000000"/>
                      </a:solidFill>
                      <a:latin typeface="Times New Roman" pitchFamily="18" charset="0"/>
                    </a:endParaRP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For minor fire use extinguisher provided (trained personnel)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For major fire (Emergency Services)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Wear chemical splash suits and self contained breathing apparatus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For UN No 2015, limit exposure duration to one BA set (30 min)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If safe to do so, fight fire with water fog or fine water spray, foam or dry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chemical extinguishant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Cool fire exposed containers with water fog or fine water spray.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If possible and safe to do so, remove cool containers from path of fire.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Do not approach hot or fire damaged containers 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Prevent run-off entering drains or water courses by banking with sand or earth.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If unable to control fire, withdraw personnel from the area and warn against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entry</a:t>
                    </a:r>
                    <a:endParaRPr lang="en-US" altLang="zh-CN" sz="600">
                      <a:solidFill>
                        <a:srgbClr val="000000"/>
                      </a:solidFill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46103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054" y="1755"/>
                    <a:ext cx="2125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04" name="Text 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71" y="2423"/>
                    <a:ext cx="845" cy="10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Wash contaminated clothing with copious of water</a:t>
                    </a:r>
                    <a:endParaRPr lang="en-US" altLang="zh-CN" sz="600">
                      <a:solidFill>
                        <a:srgbClr val="000000"/>
                      </a:solidFill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46105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66" y="2417"/>
                    <a:ext cx="2101" cy="6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06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3696" y="772"/>
                    <a:ext cx="0" cy="1899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107" name="Line 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53" y="1006"/>
                    <a:ext cx="2110" cy="6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6108" name="Group 27"/>
                <p:cNvGrpSpPr>
                  <a:grpSpLocks/>
                </p:cNvGrpSpPr>
                <p:nvPr/>
              </p:nvGrpSpPr>
              <p:grpSpPr bwMode="auto">
                <a:xfrm>
                  <a:off x="3005" y="2658"/>
                  <a:ext cx="2188" cy="1192"/>
                  <a:chOff x="3005" y="2658"/>
                  <a:chExt cx="2188" cy="1192"/>
                </a:xfrm>
              </p:grpSpPr>
              <p:sp>
                <p:nvSpPr>
                  <p:cNvPr id="46109" name="Text Box 2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42" y="2658"/>
                    <a:ext cx="569" cy="21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1600" b="1">
                        <a:solidFill>
                          <a:srgbClr val="FF0000"/>
                        </a:solidFill>
                        <a:latin typeface="Arial Narrow" pitchFamily="34" charset="0"/>
                      </a:rPr>
                      <a:t>FIRST AID</a:t>
                    </a:r>
                  </a:p>
                </p:txBody>
              </p:sp>
              <p:grpSp>
                <p:nvGrpSpPr>
                  <p:cNvPr id="46110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3061" y="2859"/>
                    <a:ext cx="2132" cy="844"/>
                    <a:chOff x="3061" y="2859"/>
                    <a:chExt cx="2132" cy="844"/>
                  </a:xfrm>
                </p:grpSpPr>
                <p:sp>
                  <p:nvSpPr>
                    <p:cNvPr id="46111" name="Text Box 3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125" y="2867"/>
                      <a:ext cx="273" cy="12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lIns="18000" tIns="10800" rIns="18000" bIns="10800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Inhaled</a:t>
                      </a:r>
                    </a:p>
                  </p:txBody>
                </p:sp>
                <p:sp>
                  <p:nvSpPr>
                    <p:cNvPr id="46112" name="Text Box 3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125" y="3051"/>
                      <a:ext cx="188" cy="128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lIns="18000" tIns="10800" rIns="18000" bIns="10800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Eyes</a:t>
                      </a:r>
                    </a:p>
                  </p:txBody>
                </p:sp>
                <p:sp>
                  <p:nvSpPr>
                    <p:cNvPr id="46113" name="Text Box 3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125" y="3204"/>
                      <a:ext cx="173" cy="12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lIns="18000" tIns="10800" rIns="18000" bIns="10800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Skin</a:t>
                      </a:r>
                    </a:p>
                  </p:txBody>
                </p:sp>
                <p:sp>
                  <p:nvSpPr>
                    <p:cNvPr id="46114" name="Text Box 3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125" y="3347"/>
                      <a:ext cx="389" cy="12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lIns="18000" tIns="10800" rIns="18000" bIns="10800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Swallowed</a:t>
                      </a:r>
                    </a:p>
                  </p:txBody>
                </p:sp>
                <p:sp>
                  <p:nvSpPr>
                    <p:cNvPr id="46115" name="Text Box 3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125" y="3503"/>
                      <a:ext cx="382" cy="12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lIns="18000" tIns="10800" rIns="18000" bIns="10800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Fire Burns</a:t>
                      </a:r>
                    </a:p>
                  </p:txBody>
                </p:sp>
                <p:sp>
                  <p:nvSpPr>
                    <p:cNvPr id="46116" name="Text Box 3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680" y="2859"/>
                      <a:ext cx="918" cy="20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Remove from contaminated area.</a:t>
                      </a:r>
                    </a:p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Apply artificial respiration if not breathing. Keep warm.</a:t>
                      </a:r>
                    </a:p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Get to a hospital or doctor quickly.</a:t>
                      </a:r>
                      <a:endParaRPr lang="en-US" altLang="zh-CN" sz="1000">
                        <a:solidFill>
                          <a:srgbClr val="000000"/>
                        </a:solidFill>
                        <a:latin typeface="Times New Roman" pitchFamily="18" charset="0"/>
                      </a:endParaRPr>
                    </a:p>
                  </p:txBody>
                </p:sp>
                <p:sp>
                  <p:nvSpPr>
                    <p:cNvPr id="46117" name="Text Box 3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680" y="3055"/>
                      <a:ext cx="990" cy="15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Hold eyes open and flood with water for at least 15 minutes.</a:t>
                      </a:r>
                    </a:p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Get to a hospital or doctor quickly.</a:t>
                      </a:r>
                    </a:p>
                  </p:txBody>
                </p:sp>
                <p:sp>
                  <p:nvSpPr>
                    <p:cNvPr id="46118" name="Text Box 3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680" y="3200"/>
                      <a:ext cx="1263" cy="15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Remove contaminated clothing, including footwear, and wash skin thoroughly.</a:t>
                      </a:r>
                    </a:p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Get to a hospital or doctor quickly.</a:t>
                      </a:r>
                    </a:p>
                  </p:txBody>
                </p:sp>
                <p:sp>
                  <p:nvSpPr>
                    <p:cNvPr id="46119" name="Text Box 3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680" y="3347"/>
                      <a:ext cx="784" cy="153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Do not induce vomiting. Give a glass of water.</a:t>
                      </a:r>
                    </a:p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Get to a hospital or doctor quickly</a:t>
                      </a:r>
                    </a:p>
                  </p:txBody>
                </p:sp>
                <p:sp>
                  <p:nvSpPr>
                    <p:cNvPr id="46120" name="Text Box 3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680" y="3495"/>
                      <a:ext cx="1088" cy="20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Immerse or flood affected area with cold water for 10 to 15 minutes</a:t>
                      </a:r>
                    </a:p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Bandage lightly with sterile dressing. Treat for shock if necessary.</a:t>
                      </a:r>
                    </a:p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Get to a hospital or doctor quickly</a:t>
                      </a:r>
                    </a:p>
                  </p:txBody>
                </p:sp>
                <p:sp>
                  <p:nvSpPr>
                    <p:cNvPr id="46121" name="Rectangle 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61" y="2863"/>
                      <a:ext cx="2124" cy="84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FF33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altLang="zh-CN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6122" name="Line 4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01" y="2863"/>
                      <a:ext cx="0" cy="82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33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123" name="Line 4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061" y="3041"/>
                      <a:ext cx="2124" cy="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33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124" name="Line 4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61" y="3183"/>
                      <a:ext cx="2124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33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125" name="Line 4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69" y="3343"/>
                      <a:ext cx="2124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33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6126" name="Line 4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61" y="3495"/>
                      <a:ext cx="2118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33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6127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05" y="3715"/>
                    <a:ext cx="1855" cy="13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4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*  The emergency procedures specified on this card should be followed unless more product-specific information, indicating a lesser degree of risk, is</a:t>
                    </a:r>
                  </a:p>
                  <a:p>
                    <a:pPr eaLnBrk="0" hangingPunct="0"/>
                    <a:r>
                      <a:rPr lang="en-US" altLang="zh-CN" sz="4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 available at the scene of the emergency</a:t>
                    </a:r>
                  </a:p>
                </p:txBody>
              </p:sp>
            </p:grpSp>
            <p:sp>
              <p:nvSpPr>
                <p:cNvPr id="46128" name="Rectangle 47"/>
                <p:cNvSpPr>
                  <a:spLocks noChangeArrowheads="1"/>
                </p:cNvSpPr>
                <p:nvPr/>
              </p:nvSpPr>
              <p:spPr bwMode="auto">
                <a:xfrm>
                  <a:off x="3004" y="454"/>
                  <a:ext cx="2232" cy="3482"/>
                </a:xfrm>
                <a:prstGeom prst="rect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</p:grpSp>
          <p:sp>
            <p:nvSpPr>
              <p:cNvPr id="46129" name="Text Box 48"/>
              <p:cNvSpPr txBox="1">
                <a:spLocks noChangeArrowheads="1"/>
              </p:cNvSpPr>
              <p:nvPr/>
            </p:nvSpPr>
            <p:spPr bwMode="auto">
              <a:xfrm>
                <a:off x="3017" y="443"/>
                <a:ext cx="496" cy="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500">
                    <a:solidFill>
                      <a:srgbClr val="000000"/>
                    </a:solidFill>
                    <a:latin typeface="Times New Roman" pitchFamily="18" charset="0"/>
                  </a:rPr>
                  <a:t>HYDROGEN PEROXIDE</a:t>
                </a:r>
              </a:p>
            </p:txBody>
          </p:sp>
          <p:sp>
            <p:nvSpPr>
              <p:cNvPr id="46130" name="Text Box 49"/>
              <p:cNvSpPr txBox="1">
                <a:spLocks noChangeArrowheads="1"/>
              </p:cNvSpPr>
              <p:nvPr/>
            </p:nvSpPr>
            <p:spPr bwMode="auto">
              <a:xfrm>
                <a:off x="4805" y="443"/>
                <a:ext cx="350" cy="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AS 1678.5.1.005</a:t>
                </a:r>
              </a:p>
            </p:txBody>
          </p:sp>
        </p:grpSp>
        <p:grpSp>
          <p:nvGrpSpPr>
            <p:cNvPr id="46131" name="Group 50"/>
            <p:cNvGrpSpPr>
              <a:grpSpLocks/>
            </p:cNvGrpSpPr>
            <p:nvPr/>
          </p:nvGrpSpPr>
          <p:grpSpPr bwMode="auto">
            <a:xfrm>
              <a:off x="313" y="11"/>
              <a:ext cx="2471" cy="3544"/>
              <a:chOff x="1463" y="548"/>
              <a:chExt cx="6177" cy="8863"/>
            </a:xfrm>
          </p:grpSpPr>
          <p:sp>
            <p:nvSpPr>
              <p:cNvPr id="46132" name="Rectangle 51"/>
              <p:cNvSpPr>
                <a:spLocks noChangeArrowheads="1"/>
              </p:cNvSpPr>
              <p:nvPr/>
            </p:nvSpPr>
            <p:spPr bwMode="auto">
              <a:xfrm>
                <a:off x="1463" y="548"/>
                <a:ext cx="6177" cy="8785"/>
              </a:xfrm>
              <a:prstGeom prst="rect">
                <a:avLst/>
              </a:prstGeom>
              <a:noFill/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altLang="zh-CN">
                  <a:latin typeface="Calibri" pitchFamily="34" charset="0"/>
                </a:endParaRPr>
              </a:p>
            </p:txBody>
          </p:sp>
          <p:grpSp>
            <p:nvGrpSpPr>
              <p:cNvPr id="46133" name="Group 52"/>
              <p:cNvGrpSpPr>
                <a:grpSpLocks/>
              </p:cNvGrpSpPr>
              <p:nvPr/>
            </p:nvGrpSpPr>
            <p:grpSpPr bwMode="auto">
              <a:xfrm>
                <a:off x="1612" y="2733"/>
                <a:ext cx="5885" cy="6277"/>
                <a:chOff x="598" y="1320"/>
                <a:chExt cx="2138" cy="2488"/>
              </a:xfrm>
            </p:grpSpPr>
            <p:sp>
              <p:nvSpPr>
                <p:cNvPr id="46134" name="Line 53"/>
                <p:cNvSpPr>
                  <a:spLocks noChangeShapeType="1"/>
                </p:cNvSpPr>
                <p:nvPr/>
              </p:nvSpPr>
              <p:spPr bwMode="auto">
                <a:xfrm>
                  <a:off x="1248" y="2015"/>
                  <a:ext cx="0" cy="1793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35" name="Rectangle 54"/>
                <p:cNvSpPr>
                  <a:spLocks noChangeArrowheads="1"/>
                </p:cNvSpPr>
                <p:nvPr/>
              </p:nvSpPr>
              <p:spPr bwMode="auto">
                <a:xfrm>
                  <a:off x="606" y="2032"/>
                  <a:ext cx="2122" cy="1776"/>
                </a:xfrm>
                <a:prstGeom prst="rect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46136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626" y="2932"/>
                  <a:ext cx="546" cy="1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altLang="zh-CN" sz="1000" b="1">
                      <a:solidFill>
                        <a:srgbClr val="000000"/>
                      </a:solidFill>
                      <a:latin typeface="Arial Narrow" pitchFamily="34" charset="0"/>
                    </a:rPr>
                    <a:t>If This Happens</a:t>
                  </a:r>
                </a:p>
              </p:txBody>
            </p:sp>
            <p:sp>
              <p:nvSpPr>
                <p:cNvPr id="46137" name="Text Box 56"/>
                <p:cNvSpPr txBox="1">
                  <a:spLocks noChangeArrowheads="1"/>
                </p:cNvSpPr>
                <p:nvPr/>
              </p:nvSpPr>
              <p:spPr bwMode="auto">
                <a:xfrm>
                  <a:off x="1805" y="2933"/>
                  <a:ext cx="325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altLang="zh-CN" sz="1000" b="1">
                      <a:solidFill>
                        <a:srgbClr val="000000"/>
                      </a:solidFill>
                      <a:latin typeface="Arial Narrow" pitchFamily="34" charset="0"/>
                    </a:rPr>
                    <a:t>Do This</a:t>
                  </a:r>
                </a:p>
              </p:txBody>
            </p:sp>
            <p:sp>
              <p:nvSpPr>
                <p:cNvPr id="46138" name="AutoShape 57"/>
                <p:cNvSpPr>
                  <a:spLocks noChangeArrowheads="1"/>
                </p:cNvSpPr>
                <p:nvPr/>
              </p:nvSpPr>
              <p:spPr bwMode="auto">
                <a:xfrm>
                  <a:off x="1929" y="3072"/>
                  <a:ext cx="155" cy="81"/>
                </a:xfrm>
                <a:prstGeom prst="downArrow">
                  <a:avLst>
                    <a:gd name="adj1" fmla="val 50000"/>
                    <a:gd name="adj2" fmla="val 25000"/>
                  </a:avLst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46139" name="AutoShape 58"/>
                <p:cNvSpPr>
                  <a:spLocks noChangeArrowheads="1"/>
                </p:cNvSpPr>
                <p:nvPr/>
              </p:nvSpPr>
              <p:spPr bwMode="auto">
                <a:xfrm>
                  <a:off x="837" y="3085"/>
                  <a:ext cx="155" cy="81"/>
                </a:xfrm>
                <a:prstGeom prst="downArrow">
                  <a:avLst>
                    <a:gd name="adj1" fmla="val 50000"/>
                    <a:gd name="adj2" fmla="val 25000"/>
                  </a:avLst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46140" name="Line 59"/>
                <p:cNvSpPr>
                  <a:spLocks noChangeShapeType="1"/>
                </p:cNvSpPr>
                <p:nvPr/>
              </p:nvSpPr>
              <p:spPr bwMode="auto">
                <a:xfrm flipV="1">
                  <a:off x="626" y="3183"/>
                  <a:ext cx="2110" cy="6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41" name="Text Box 60"/>
                <p:cNvSpPr txBox="1">
                  <a:spLocks noChangeArrowheads="1"/>
                </p:cNvSpPr>
                <p:nvPr/>
              </p:nvSpPr>
              <p:spPr bwMode="auto">
                <a:xfrm>
                  <a:off x="649" y="3189"/>
                  <a:ext cx="472" cy="2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1200" b="1">
                      <a:solidFill>
                        <a:srgbClr val="000000"/>
                      </a:solidFill>
                      <a:latin typeface="Arial Narrow" pitchFamily="34" charset="0"/>
                    </a:rPr>
                    <a:t>For All</a:t>
                  </a:r>
                </a:p>
                <a:p>
                  <a:pPr eaLnBrk="0" hangingPunct="0"/>
                  <a:r>
                    <a:rPr lang="en-US" altLang="zh-CN" sz="1200" b="1">
                      <a:solidFill>
                        <a:srgbClr val="000000"/>
                      </a:solidFill>
                      <a:latin typeface="Arial Narrow" pitchFamily="34" charset="0"/>
                    </a:rPr>
                    <a:t>Emergencies</a:t>
                  </a:r>
                </a:p>
              </p:txBody>
            </p:sp>
            <p:sp>
              <p:nvSpPr>
                <p:cNvPr id="46142" name="Text Box 61"/>
                <p:cNvSpPr txBox="1">
                  <a:spLocks noChangeArrowheads="1"/>
                </p:cNvSpPr>
                <p:nvPr/>
              </p:nvSpPr>
              <p:spPr bwMode="auto">
                <a:xfrm>
                  <a:off x="1232" y="3172"/>
                  <a:ext cx="1299" cy="6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Shut off any electrical equipment and leave ‘off’.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No smoking, naked lights or other sources of ignition within 10 metres.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Evacuate the immediate area: keep upwind.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If relevant HAZCHEM contains the letter ‘E’ (see HAZCHEM box on this card),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consider initial evacuation distance of 30 metres in all directions (which may be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increased or decreased dependent on risk).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Check for spills or leaks.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Send message to police and fire brigade. Tell them the location, material,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UN Number, quantity and emergency contact as well as condition of vehicle and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damage observed.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Warn other traffic.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Avoid breathing vapour. Do not allow product to contact skin or eyes.</a:t>
                  </a:r>
                </a:p>
              </p:txBody>
            </p:sp>
            <p:sp>
              <p:nvSpPr>
                <p:cNvPr id="46143" name="Line 62"/>
                <p:cNvSpPr>
                  <a:spLocks noChangeShapeType="1"/>
                </p:cNvSpPr>
                <p:nvPr/>
              </p:nvSpPr>
              <p:spPr bwMode="auto">
                <a:xfrm>
                  <a:off x="610" y="1591"/>
                  <a:ext cx="2122" cy="0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44" name="Line 63"/>
                <p:cNvSpPr>
                  <a:spLocks noChangeShapeType="1"/>
                </p:cNvSpPr>
                <p:nvPr/>
              </p:nvSpPr>
              <p:spPr bwMode="auto">
                <a:xfrm>
                  <a:off x="2268" y="1392"/>
                  <a:ext cx="0" cy="468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45" name="Rectangle 64"/>
                <p:cNvSpPr>
                  <a:spLocks noChangeArrowheads="1"/>
                </p:cNvSpPr>
                <p:nvPr/>
              </p:nvSpPr>
              <p:spPr bwMode="auto">
                <a:xfrm>
                  <a:off x="604" y="1396"/>
                  <a:ext cx="2124" cy="456"/>
                </a:xfrm>
                <a:prstGeom prst="rect">
                  <a:avLst/>
                </a:prstGeom>
                <a:noFill/>
                <a:ln w="19050">
                  <a:solidFill>
                    <a:srgbClr val="FF33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46146" name="Line 65"/>
                <p:cNvSpPr>
                  <a:spLocks noChangeShapeType="1"/>
                </p:cNvSpPr>
                <p:nvPr/>
              </p:nvSpPr>
              <p:spPr bwMode="auto">
                <a:xfrm>
                  <a:off x="1232" y="1396"/>
                  <a:ext cx="0" cy="468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47" name="Line 66"/>
                <p:cNvSpPr>
                  <a:spLocks noChangeShapeType="1"/>
                </p:cNvSpPr>
                <p:nvPr/>
              </p:nvSpPr>
              <p:spPr bwMode="auto">
                <a:xfrm>
                  <a:off x="1836" y="1400"/>
                  <a:ext cx="0" cy="468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48" name="Rectangle 67"/>
                <p:cNvSpPr>
                  <a:spLocks noChangeArrowheads="1"/>
                </p:cNvSpPr>
                <p:nvPr/>
              </p:nvSpPr>
              <p:spPr bwMode="auto">
                <a:xfrm>
                  <a:off x="600" y="2712"/>
                  <a:ext cx="2136" cy="234"/>
                </a:xfrm>
                <a:prstGeom prst="rect">
                  <a:avLst/>
                </a:prstGeom>
                <a:solidFill>
                  <a:srgbClr val="FF3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46149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879" y="2750"/>
                  <a:ext cx="1574" cy="1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1600" b="1">
                      <a:solidFill>
                        <a:srgbClr val="FFFFFF"/>
                      </a:solidFill>
                      <a:latin typeface="Arial Narrow" pitchFamily="34" charset="0"/>
                    </a:rPr>
                    <a:t>EMERGENCY  PROCEDURES*</a:t>
                  </a:r>
                </a:p>
              </p:txBody>
            </p:sp>
            <p:sp>
              <p:nvSpPr>
                <p:cNvPr id="46150" name="Text Box 69"/>
                <p:cNvSpPr txBox="1">
                  <a:spLocks noChangeArrowheads="1"/>
                </p:cNvSpPr>
                <p:nvPr/>
              </p:nvSpPr>
              <p:spPr bwMode="auto">
                <a:xfrm>
                  <a:off x="621" y="2073"/>
                  <a:ext cx="154" cy="1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1200" b="1">
                      <a:solidFill>
                        <a:srgbClr val="000000"/>
                      </a:solidFill>
                      <a:latin typeface="Arial Narrow" pitchFamily="34" charset="0"/>
                    </a:rPr>
                    <a:t>Fire</a:t>
                  </a:r>
                </a:p>
              </p:txBody>
            </p:sp>
            <p:sp>
              <p:nvSpPr>
                <p:cNvPr id="46151" name="Text Box 70"/>
                <p:cNvSpPr txBox="1">
                  <a:spLocks noChangeArrowheads="1"/>
                </p:cNvSpPr>
                <p:nvPr/>
              </p:nvSpPr>
              <p:spPr bwMode="auto">
                <a:xfrm>
                  <a:off x="626" y="2568"/>
                  <a:ext cx="213" cy="1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1200" b="1">
                      <a:solidFill>
                        <a:srgbClr val="000000"/>
                      </a:solidFill>
                      <a:latin typeface="Arial Narrow" pitchFamily="34" charset="0"/>
                    </a:rPr>
                    <a:t>Other</a:t>
                  </a:r>
                </a:p>
              </p:txBody>
            </p:sp>
            <p:sp>
              <p:nvSpPr>
                <p:cNvPr id="46152" name="Text Box 71"/>
                <p:cNvSpPr txBox="1">
                  <a:spLocks noChangeArrowheads="1"/>
                </p:cNvSpPr>
                <p:nvPr/>
              </p:nvSpPr>
              <p:spPr bwMode="auto">
                <a:xfrm>
                  <a:off x="1260" y="2052"/>
                  <a:ext cx="766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Does not burn but increases intensity of fire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Contact with combustible materials may cause fire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Heat may cause violent rupture of containers</a:t>
                  </a:r>
                </a:p>
              </p:txBody>
            </p:sp>
            <p:sp>
              <p:nvSpPr>
                <p:cNvPr id="46153" name="Text Box 72"/>
                <p:cNvSpPr txBox="1">
                  <a:spLocks noChangeArrowheads="1"/>
                </p:cNvSpPr>
                <p:nvPr/>
              </p:nvSpPr>
              <p:spPr bwMode="auto">
                <a:xfrm>
                  <a:off x="1258" y="2580"/>
                  <a:ext cx="534" cy="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Reaction with fuels may be violent</a:t>
                  </a:r>
                  <a:endParaRPr lang="en-US" altLang="zh-CN" sz="600">
                    <a:solidFill>
                      <a:srgbClr val="000000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6154" name="Line 73"/>
                <p:cNvSpPr>
                  <a:spLocks noChangeShapeType="1"/>
                </p:cNvSpPr>
                <p:nvPr/>
              </p:nvSpPr>
              <p:spPr bwMode="auto">
                <a:xfrm flipV="1">
                  <a:off x="607" y="2572"/>
                  <a:ext cx="2125" cy="2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55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625" y="2256"/>
                  <a:ext cx="242" cy="1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1200" b="1">
                      <a:solidFill>
                        <a:srgbClr val="000000"/>
                      </a:solidFill>
                      <a:latin typeface="Arial Narrow" pitchFamily="34" charset="0"/>
                    </a:rPr>
                    <a:t>Health</a:t>
                  </a:r>
                </a:p>
              </p:txBody>
            </p:sp>
            <p:sp>
              <p:nvSpPr>
                <p:cNvPr id="46156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1252" y="2256"/>
                  <a:ext cx="1239" cy="3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Liquid: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   harmful in contact with skin and if swallowed. May cause burns. Symptoms may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    be delayed.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    Risk of serious damage to eyes.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Vapour: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     Irritating to eyes and respiratory system</a:t>
                  </a:r>
                </a:p>
              </p:txBody>
            </p:sp>
            <p:sp>
              <p:nvSpPr>
                <p:cNvPr id="46157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611" y="2232"/>
                  <a:ext cx="2125" cy="2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6158" name="Rectangle 77"/>
                <p:cNvSpPr>
                  <a:spLocks noChangeArrowheads="1"/>
                </p:cNvSpPr>
                <p:nvPr/>
              </p:nvSpPr>
              <p:spPr bwMode="auto">
                <a:xfrm>
                  <a:off x="598" y="1846"/>
                  <a:ext cx="2136" cy="188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en-US" altLang="zh-CN" sz="500">
                    <a:solidFill>
                      <a:srgbClr val="000000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6159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1396" y="1855"/>
                  <a:ext cx="492" cy="1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1600" b="1">
                      <a:solidFill>
                        <a:srgbClr val="FFFFFF"/>
                      </a:solidFill>
                      <a:latin typeface="Arial Narrow" pitchFamily="34" charset="0"/>
                    </a:rPr>
                    <a:t>HAZARDS</a:t>
                  </a:r>
                </a:p>
              </p:txBody>
            </p:sp>
            <p:sp>
              <p:nvSpPr>
                <p:cNvPr id="46160" name="Text Box 79"/>
                <p:cNvSpPr txBox="1">
                  <a:spLocks noChangeArrowheads="1"/>
                </p:cNvSpPr>
                <p:nvPr/>
              </p:nvSpPr>
              <p:spPr bwMode="auto">
                <a:xfrm>
                  <a:off x="766" y="1528"/>
                  <a:ext cx="226" cy="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 b="1">
                      <a:solidFill>
                        <a:srgbClr val="000000"/>
                      </a:solidFill>
                      <a:latin typeface="Times New Roman" pitchFamily="18" charset="0"/>
                    </a:rPr>
                    <a:t>Organisation</a:t>
                  </a:r>
                </a:p>
              </p:txBody>
            </p:sp>
            <p:sp>
              <p:nvSpPr>
                <p:cNvPr id="46161" name="Text Box 80"/>
                <p:cNvSpPr txBox="1">
                  <a:spLocks noChangeArrowheads="1"/>
                </p:cNvSpPr>
                <p:nvPr/>
              </p:nvSpPr>
              <p:spPr bwMode="auto">
                <a:xfrm>
                  <a:off x="1422" y="1528"/>
                  <a:ext cx="159" cy="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 b="1">
                      <a:solidFill>
                        <a:srgbClr val="000000"/>
                      </a:solidFill>
                      <a:latin typeface="Times New Roman" pitchFamily="18" charset="0"/>
                    </a:rPr>
                    <a:t>Location</a:t>
                  </a:r>
                </a:p>
              </p:txBody>
            </p:sp>
            <p:sp>
              <p:nvSpPr>
                <p:cNvPr id="46162" name="Text Box 81"/>
                <p:cNvSpPr txBox="1">
                  <a:spLocks noChangeArrowheads="1"/>
                </p:cNvSpPr>
                <p:nvPr/>
              </p:nvSpPr>
              <p:spPr bwMode="auto">
                <a:xfrm>
                  <a:off x="1949" y="1528"/>
                  <a:ext cx="184" cy="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 b="1">
                      <a:solidFill>
                        <a:srgbClr val="000000"/>
                      </a:solidFill>
                      <a:latin typeface="Times New Roman" pitchFamily="18" charset="0"/>
                    </a:rPr>
                    <a:t>Telephone</a:t>
                  </a:r>
                </a:p>
              </p:txBody>
            </p:sp>
            <p:sp>
              <p:nvSpPr>
                <p:cNvPr id="46163" name="Text Box 82"/>
                <p:cNvSpPr txBox="1">
                  <a:spLocks noChangeArrowheads="1"/>
                </p:cNvSpPr>
                <p:nvPr/>
              </p:nvSpPr>
              <p:spPr bwMode="auto">
                <a:xfrm>
                  <a:off x="2413" y="1528"/>
                  <a:ext cx="138" cy="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 b="1">
                      <a:solidFill>
                        <a:srgbClr val="000000"/>
                      </a:solidFill>
                      <a:latin typeface="Times New Roman" pitchFamily="18" charset="0"/>
                    </a:rPr>
                    <a:t>Ask for</a:t>
                  </a:r>
                </a:p>
              </p:txBody>
            </p:sp>
            <p:sp>
              <p:nvSpPr>
                <p:cNvPr id="46164" name="Rectangle 83"/>
                <p:cNvSpPr>
                  <a:spLocks noChangeArrowheads="1"/>
                </p:cNvSpPr>
                <p:nvPr/>
              </p:nvSpPr>
              <p:spPr bwMode="auto">
                <a:xfrm>
                  <a:off x="600" y="1328"/>
                  <a:ext cx="2136" cy="192"/>
                </a:xfrm>
                <a:prstGeom prst="rect">
                  <a:avLst/>
                </a:prstGeom>
                <a:solidFill>
                  <a:srgbClr val="FF3300"/>
                </a:solidFill>
                <a:ln w="3175">
                  <a:noFill/>
                  <a:miter lim="800000"/>
                  <a:headEnd/>
                  <a:tailEnd/>
                </a:ln>
              </p:spPr>
              <p:txBody>
                <a:bodyPr lIns="18000" tIns="10800" rIns="18000" bIns="10800" anchor="ctr">
                  <a:spAutoFit/>
                </a:bodyPr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46165" name="Text Box 84"/>
                <p:cNvSpPr txBox="1">
                  <a:spLocks noChangeArrowheads="1"/>
                </p:cNvSpPr>
                <p:nvPr/>
              </p:nvSpPr>
              <p:spPr bwMode="auto">
                <a:xfrm>
                  <a:off x="1013" y="1320"/>
                  <a:ext cx="1192" cy="1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1600" b="1">
                      <a:solidFill>
                        <a:srgbClr val="FFFFFF"/>
                      </a:solidFill>
                      <a:latin typeface="Arial Narrow" pitchFamily="34" charset="0"/>
                    </a:rPr>
                    <a:t>EMERGENCY CONTACTS</a:t>
                  </a:r>
                </a:p>
              </p:txBody>
            </p:sp>
            <p:sp>
              <p:nvSpPr>
                <p:cNvPr id="46166" name="Text Box 85"/>
                <p:cNvSpPr txBox="1">
                  <a:spLocks noChangeArrowheads="1"/>
                </p:cNvSpPr>
                <p:nvPr/>
              </p:nvSpPr>
              <p:spPr bwMode="auto">
                <a:xfrm>
                  <a:off x="1311" y="1455"/>
                  <a:ext cx="641" cy="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 b="1" i="1">
                      <a:solidFill>
                        <a:srgbClr val="FFFFFF"/>
                      </a:solidFill>
                      <a:latin typeface="Times New Roman" pitchFamily="18" charset="0"/>
                    </a:rPr>
                    <a:t>POLICE OR FIRE BRIGADE: Dial 000</a:t>
                  </a:r>
                </a:p>
              </p:txBody>
            </p:sp>
            <p:sp>
              <p:nvSpPr>
                <p:cNvPr id="46167" name="Text Box 86"/>
                <p:cNvSpPr txBox="1">
                  <a:spLocks noChangeArrowheads="1"/>
                </p:cNvSpPr>
                <p:nvPr/>
              </p:nvSpPr>
              <p:spPr bwMode="auto">
                <a:xfrm>
                  <a:off x="749" y="1616"/>
                  <a:ext cx="279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Manufacturer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or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Specialist Advice</a:t>
                  </a:r>
                </a:p>
              </p:txBody>
            </p:sp>
            <p:sp>
              <p:nvSpPr>
                <p:cNvPr id="46168" name="Text Box 87"/>
                <p:cNvSpPr txBox="1">
                  <a:spLocks noChangeArrowheads="1"/>
                </p:cNvSpPr>
                <p:nvPr/>
              </p:nvSpPr>
              <p:spPr bwMode="auto">
                <a:xfrm>
                  <a:off x="1427" y="1616"/>
                  <a:ext cx="142" cy="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Address</a:t>
                  </a:r>
                </a:p>
              </p:txBody>
            </p:sp>
            <p:sp>
              <p:nvSpPr>
                <p:cNvPr id="46169" name="Text Box 88"/>
                <p:cNvSpPr txBox="1">
                  <a:spLocks noChangeArrowheads="1"/>
                </p:cNvSpPr>
                <p:nvPr/>
              </p:nvSpPr>
              <p:spPr bwMode="auto">
                <a:xfrm>
                  <a:off x="1913" y="1609"/>
                  <a:ext cx="255" cy="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Incl. Area Code</a:t>
                  </a:r>
                </a:p>
              </p:txBody>
            </p:sp>
            <p:sp>
              <p:nvSpPr>
                <p:cNvPr id="46170" name="Text Box 89"/>
                <p:cNvSpPr txBox="1">
                  <a:spLocks noChangeArrowheads="1"/>
                </p:cNvSpPr>
                <p:nvPr/>
              </p:nvSpPr>
              <p:spPr bwMode="auto">
                <a:xfrm>
                  <a:off x="2390" y="1608"/>
                  <a:ext cx="201" cy="1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Responsible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Person</a:t>
                  </a:r>
                </a:p>
              </p:txBody>
            </p:sp>
          </p:grpSp>
          <p:sp>
            <p:nvSpPr>
              <p:cNvPr id="46171" name="Text Box 90"/>
              <p:cNvSpPr txBox="1">
                <a:spLocks noChangeArrowheads="1"/>
              </p:cNvSpPr>
              <p:nvPr/>
            </p:nvSpPr>
            <p:spPr bwMode="auto">
              <a:xfrm>
                <a:off x="2995" y="1921"/>
                <a:ext cx="3951" cy="8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500" i="1">
                    <a:solidFill>
                      <a:srgbClr val="000000"/>
                    </a:solidFill>
                    <a:latin typeface="Times New Roman" pitchFamily="18" charset="0"/>
                  </a:rPr>
                  <a:t>Clear, colourless liquids having a sharp odour</a:t>
                </a:r>
              </a:p>
              <a:p>
                <a:pPr eaLnBrk="0" hangingPunct="0"/>
                <a:r>
                  <a:rPr lang="en-US" altLang="zh-CN" sz="500" i="1">
                    <a:solidFill>
                      <a:srgbClr val="000000"/>
                    </a:solidFill>
                    <a:latin typeface="Times New Roman" pitchFamily="18" charset="0"/>
                  </a:rPr>
                  <a:t>Miscible with water</a:t>
                </a:r>
              </a:p>
              <a:p>
                <a:pPr eaLnBrk="0" hangingPunct="0"/>
                <a:r>
                  <a:rPr lang="en-US" altLang="zh-CN" sz="500" i="1">
                    <a:solidFill>
                      <a:srgbClr val="000000"/>
                    </a:solidFill>
                    <a:latin typeface="Times New Roman" pitchFamily="18" charset="0"/>
                  </a:rPr>
                  <a:t>Reacts violently when contaminated with foreign materials, including petroleum products.</a:t>
                </a:r>
              </a:p>
              <a:p>
                <a:pPr eaLnBrk="0" hangingPunct="0"/>
                <a:r>
                  <a:rPr lang="en-US" altLang="zh-CN" sz="500" i="1">
                    <a:solidFill>
                      <a:srgbClr val="000000"/>
                    </a:solidFill>
                    <a:latin typeface="Times New Roman" pitchFamily="18" charset="0"/>
                  </a:rPr>
                  <a:t>Can react violently if heated.</a:t>
                </a:r>
              </a:p>
              <a:p>
                <a:pPr eaLnBrk="0" hangingPunct="0"/>
                <a:r>
                  <a:rPr lang="en-US" altLang="zh-CN" sz="500" i="1">
                    <a:solidFill>
                      <a:srgbClr val="000000"/>
                    </a:solidFill>
                    <a:latin typeface="Times New Roman" pitchFamily="18" charset="0"/>
                  </a:rPr>
                  <a:t>Corrosive to living tissue.</a:t>
                </a:r>
              </a:p>
              <a:p>
                <a:pPr eaLnBrk="0" hangingPunct="0"/>
                <a:r>
                  <a:rPr lang="en-US" altLang="zh-CN" sz="500" i="1">
                    <a:solidFill>
                      <a:srgbClr val="000000"/>
                    </a:solidFill>
                    <a:latin typeface="Times New Roman" pitchFamily="18" charset="0"/>
                  </a:rPr>
                  <a:t>Transported in bulk or in a variety of plastic containers</a:t>
                </a:r>
              </a:p>
            </p:txBody>
          </p:sp>
          <p:sp>
            <p:nvSpPr>
              <p:cNvPr id="46172" name="Text Box 91"/>
              <p:cNvSpPr txBox="1">
                <a:spLocks noChangeArrowheads="1"/>
              </p:cNvSpPr>
              <p:nvPr/>
            </p:nvSpPr>
            <p:spPr bwMode="auto">
              <a:xfrm>
                <a:off x="6793" y="649"/>
                <a:ext cx="485" cy="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8000" tIns="10800" rIns="18000" bIns="108000">
                <a:spAutoFit/>
              </a:bodyPr>
              <a:lstStyle/>
              <a:p>
                <a:pPr eaLnBrk="0" hangingPunct="0"/>
                <a:r>
                  <a:rPr lang="en-US" altLang="zh-CN" sz="500">
                    <a:solidFill>
                      <a:srgbClr val="000000"/>
                    </a:solidFill>
                    <a:latin typeface="Times New Roman" pitchFamily="18" charset="0"/>
                  </a:rPr>
                  <a:t>AS 1678</a:t>
                </a:r>
                <a:endParaRPr lang="en-US" altLang="zh-CN" sz="500" b="1">
                  <a:solidFill>
                    <a:srgbClr val="000000"/>
                  </a:solidFill>
                  <a:latin typeface="Times New Roman" pitchFamily="18" charset="0"/>
                </a:endParaRPr>
              </a:p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  5.1.005</a:t>
                </a:r>
              </a:p>
            </p:txBody>
          </p:sp>
          <p:sp>
            <p:nvSpPr>
              <p:cNvPr id="46173" name="Text Box 92"/>
              <p:cNvSpPr txBox="1">
                <a:spLocks noChangeArrowheads="1"/>
              </p:cNvSpPr>
              <p:nvPr/>
            </p:nvSpPr>
            <p:spPr bwMode="auto">
              <a:xfrm>
                <a:off x="1485" y="641"/>
                <a:ext cx="394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800" b="1" i="1">
                    <a:solidFill>
                      <a:srgbClr val="FF0000"/>
                    </a:solidFill>
                    <a:latin typeface="Times New Roman" pitchFamily="18" charset="0"/>
                  </a:rPr>
                  <a:t>EMERGENCY PROCEDURE GUIDE - TRANSPORT</a:t>
                </a:r>
              </a:p>
            </p:txBody>
          </p:sp>
          <p:sp>
            <p:nvSpPr>
              <p:cNvPr id="46174" name="Text Box 93"/>
              <p:cNvSpPr txBox="1">
                <a:spLocks noChangeArrowheads="1"/>
              </p:cNvSpPr>
              <p:nvPr/>
            </p:nvSpPr>
            <p:spPr bwMode="auto">
              <a:xfrm>
                <a:off x="3338" y="1184"/>
                <a:ext cx="1809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       HYDROGEN PEROXIDE -</a:t>
                </a:r>
              </a:p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(a)   Aqueous solutions with 20% to 60%</a:t>
                </a:r>
              </a:p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        hydrogen peroxide</a:t>
                </a:r>
              </a:p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(b)   Stabilized, or stabilized aqueous</a:t>
                </a:r>
              </a:p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        solutions with greater than 60%</a:t>
                </a:r>
              </a:p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        hydrogen peroxide</a:t>
                </a:r>
                <a:endParaRPr lang="en-US" altLang="zh-CN" sz="5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6175" name="Text Box 94"/>
              <p:cNvSpPr txBox="1">
                <a:spLocks noChangeArrowheads="1"/>
              </p:cNvSpPr>
              <p:nvPr/>
            </p:nvSpPr>
            <p:spPr bwMode="auto">
              <a:xfrm>
                <a:off x="5948" y="1054"/>
                <a:ext cx="353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pPr eaLnBrk="0" hangingPunct="0"/>
                <a:r>
                  <a:rPr lang="en-US" altLang="zh-CN" sz="500">
                    <a:solidFill>
                      <a:srgbClr val="000000"/>
                    </a:solidFill>
                    <a:latin typeface="Times New Roman" pitchFamily="18" charset="0"/>
                  </a:rPr>
                  <a:t>UN No</a:t>
                </a:r>
              </a:p>
            </p:txBody>
          </p:sp>
          <p:sp>
            <p:nvSpPr>
              <p:cNvPr id="46176" name="Text Box 95"/>
              <p:cNvSpPr txBox="1">
                <a:spLocks noChangeArrowheads="1"/>
              </p:cNvSpPr>
              <p:nvPr/>
            </p:nvSpPr>
            <p:spPr bwMode="auto">
              <a:xfrm>
                <a:off x="6603" y="1054"/>
                <a:ext cx="557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pPr eaLnBrk="0" hangingPunct="0"/>
                <a:r>
                  <a:rPr lang="en-US" altLang="zh-CN" sz="500">
                    <a:solidFill>
                      <a:srgbClr val="000000"/>
                    </a:solidFill>
                    <a:latin typeface="Times New Roman" pitchFamily="18" charset="0"/>
                  </a:rPr>
                  <a:t>HAZCHEM</a:t>
                </a:r>
              </a:p>
            </p:txBody>
          </p:sp>
          <p:sp>
            <p:nvSpPr>
              <p:cNvPr id="46177" name="Text Box 96"/>
              <p:cNvSpPr txBox="1">
                <a:spLocks noChangeArrowheads="1"/>
              </p:cNvSpPr>
              <p:nvPr/>
            </p:nvSpPr>
            <p:spPr bwMode="auto">
              <a:xfrm>
                <a:off x="5990" y="1426"/>
                <a:ext cx="259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pPr eaLnBrk="0" hangingPunct="0"/>
                <a:r>
                  <a:rPr lang="en-US" altLang="zh-CN" sz="500">
                    <a:solidFill>
                      <a:srgbClr val="000000"/>
                    </a:solidFill>
                    <a:latin typeface="Times New Roman" pitchFamily="18" charset="0"/>
                  </a:rPr>
                  <a:t>2014</a:t>
                </a:r>
              </a:p>
            </p:txBody>
          </p:sp>
          <p:sp>
            <p:nvSpPr>
              <p:cNvPr id="46178" name="Text Box 97"/>
              <p:cNvSpPr txBox="1">
                <a:spLocks noChangeArrowheads="1"/>
              </p:cNvSpPr>
              <p:nvPr/>
            </p:nvSpPr>
            <p:spPr bwMode="auto">
              <a:xfrm>
                <a:off x="5990" y="1679"/>
                <a:ext cx="259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pPr eaLnBrk="0" hangingPunct="0"/>
                <a:r>
                  <a:rPr lang="en-US" altLang="zh-CN" sz="500">
                    <a:solidFill>
                      <a:srgbClr val="000000"/>
                    </a:solidFill>
                    <a:latin typeface="Times New Roman" pitchFamily="18" charset="0"/>
                  </a:rPr>
                  <a:t>2015</a:t>
                </a:r>
              </a:p>
            </p:txBody>
          </p:sp>
          <p:sp>
            <p:nvSpPr>
              <p:cNvPr id="46179" name="Text Box 98"/>
              <p:cNvSpPr txBox="1">
                <a:spLocks noChangeArrowheads="1"/>
              </p:cNvSpPr>
              <p:nvPr/>
            </p:nvSpPr>
            <p:spPr bwMode="auto">
              <a:xfrm>
                <a:off x="6810" y="1426"/>
                <a:ext cx="163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pPr eaLnBrk="0" hangingPunct="0"/>
                <a:r>
                  <a:rPr lang="en-US" altLang="zh-CN" sz="500">
                    <a:solidFill>
                      <a:srgbClr val="000000"/>
                    </a:solidFill>
                    <a:latin typeface="Times New Roman" pitchFamily="18" charset="0"/>
                  </a:rPr>
                  <a:t>2P</a:t>
                </a:r>
              </a:p>
            </p:txBody>
          </p:sp>
          <p:sp>
            <p:nvSpPr>
              <p:cNvPr id="46180" name="Text Box 99"/>
              <p:cNvSpPr txBox="1">
                <a:spLocks noChangeArrowheads="1"/>
              </p:cNvSpPr>
              <p:nvPr/>
            </p:nvSpPr>
            <p:spPr bwMode="auto">
              <a:xfrm>
                <a:off x="6770" y="1679"/>
                <a:ext cx="224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pPr eaLnBrk="0" hangingPunct="0"/>
                <a:r>
                  <a:rPr lang="en-US" altLang="zh-CN" sz="500">
                    <a:solidFill>
                      <a:srgbClr val="000000"/>
                    </a:solidFill>
                    <a:latin typeface="Times New Roman" pitchFamily="18" charset="0"/>
                  </a:rPr>
                  <a:t>2PE</a:t>
                </a:r>
              </a:p>
            </p:txBody>
          </p:sp>
          <p:sp>
            <p:nvSpPr>
              <p:cNvPr id="46181" name="Rectangle 100"/>
              <p:cNvSpPr>
                <a:spLocks noChangeArrowheads="1"/>
              </p:cNvSpPr>
              <p:nvPr/>
            </p:nvSpPr>
            <p:spPr bwMode="auto">
              <a:xfrm>
                <a:off x="3170" y="1261"/>
                <a:ext cx="4195" cy="471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en-US" altLang="zh-CN">
                  <a:latin typeface="Calibri" pitchFamily="34" charset="0"/>
                </a:endParaRPr>
              </a:p>
            </p:txBody>
          </p:sp>
          <p:sp>
            <p:nvSpPr>
              <p:cNvPr id="46182" name="Line 101"/>
              <p:cNvSpPr>
                <a:spLocks noChangeShapeType="1"/>
              </p:cNvSpPr>
              <p:nvPr/>
            </p:nvSpPr>
            <p:spPr bwMode="auto">
              <a:xfrm>
                <a:off x="3181" y="1188"/>
                <a:ext cx="416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6183" name="Line 102"/>
              <p:cNvSpPr>
                <a:spLocks noChangeShapeType="1"/>
              </p:cNvSpPr>
              <p:nvPr/>
            </p:nvSpPr>
            <p:spPr bwMode="auto">
              <a:xfrm>
                <a:off x="6473" y="1057"/>
                <a:ext cx="0" cy="87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18000" tIns="10800" rIns="18000" bIns="10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6184" name="Line 103"/>
              <p:cNvSpPr>
                <a:spLocks noChangeShapeType="1"/>
              </p:cNvSpPr>
              <p:nvPr/>
            </p:nvSpPr>
            <p:spPr bwMode="auto">
              <a:xfrm>
                <a:off x="5790" y="1057"/>
                <a:ext cx="0" cy="87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18000" tIns="10800" rIns="18000" bIns="10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6185" name="Line 104"/>
              <p:cNvSpPr>
                <a:spLocks noChangeShapeType="1"/>
              </p:cNvSpPr>
              <p:nvPr/>
            </p:nvSpPr>
            <p:spPr bwMode="auto">
              <a:xfrm>
                <a:off x="5119" y="9174"/>
                <a:ext cx="225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med" len="lg"/>
                <a:tailEnd type="stealth" w="med" len="lg"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6186" name="AutoShape 105"/>
              <p:cNvSpPr>
                <a:spLocks noChangeArrowheads="1"/>
              </p:cNvSpPr>
              <p:nvPr/>
            </p:nvSpPr>
            <p:spPr bwMode="auto">
              <a:xfrm>
                <a:off x="5041" y="8940"/>
                <a:ext cx="57" cy="471"/>
              </a:xfrm>
              <a:prstGeom prst="chevron">
                <a:avLst>
                  <a:gd name="adj" fmla="val 62606"/>
                </a:avLst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18000" tIns="10800" rIns="18000" bIns="10800" anchor="ctr">
                <a:spAutoFit/>
              </a:bodyPr>
              <a:lstStyle/>
              <a:p>
                <a:endParaRPr lang="en-US" altLang="zh-CN">
                  <a:latin typeface="Calibri" pitchFamily="34" charset="0"/>
                </a:endParaRPr>
              </a:p>
            </p:txBody>
          </p:sp>
          <p:sp>
            <p:nvSpPr>
              <p:cNvPr id="46187" name="Text Box 106"/>
              <p:cNvSpPr txBox="1">
                <a:spLocks noChangeArrowheads="1"/>
              </p:cNvSpPr>
              <p:nvPr/>
            </p:nvSpPr>
            <p:spPr bwMode="auto">
              <a:xfrm>
                <a:off x="5683" y="9095"/>
                <a:ext cx="999" cy="15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READ OTHER SIDE</a:t>
                </a:r>
              </a:p>
            </p:txBody>
          </p:sp>
          <p:pic>
            <p:nvPicPr>
              <p:cNvPr id="46188" name="Picture 107" descr="Oxy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665" y="944"/>
                <a:ext cx="885" cy="8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189" name="Picture 108" descr="Corr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315" y="1592"/>
                <a:ext cx="670" cy="6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46190" name="Rectangle 109"/>
          <p:cNvSpPr>
            <a:spLocks noChangeArrowheads="1"/>
          </p:cNvSpPr>
          <p:nvPr/>
        </p:nvSpPr>
        <p:spPr bwMode="auto">
          <a:xfrm>
            <a:off x="417513" y="214313"/>
            <a:ext cx="8440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zh-CN" b="1">
                <a:latin typeface="Calibri" pitchFamily="34" charset="0"/>
              </a:rPr>
              <a:t>Emergency Procedure Guide </a:t>
            </a:r>
            <a:endParaRPr lang="en-AU" altLang="zh-CN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3" descr="Sav MSDS 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76250"/>
            <a:ext cx="4032250" cy="580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4" descr="Sav MSDS 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76250"/>
            <a:ext cx="4075113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1" descr="hazchem zon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8232775" cy="617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908050"/>
            <a:ext cx="3949700" cy="4968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9155" name="Picture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908050"/>
            <a:ext cx="4033837" cy="4968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" descr="wet decon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04813"/>
            <a:ext cx="8135937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" descr="hazchem gas tight suit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92350" y="0"/>
            <a:ext cx="4559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1" descr="Decontaminati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88913"/>
            <a:ext cx="8497887" cy="63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" descr="Ben descent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33375"/>
            <a:ext cx="4516437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5" descr="rope uprigh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7163" y="333375"/>
            <a:ext cx="3621087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1" descr="Two lin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981075"/>
            <a:ext cx="8613775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P9250012"/>
          <p:cNvPicPr>
            <a:picLocks noChangeAspect="1" noChangeArrowheads="1"/>
          </p:cNvPicPr>
          <p:nvPr/>
        </p:nvPicPr>
        <p:blipFill>
          <a:blip r:embed="rId2">
            <a:lum bright="38000"/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2843213" y="260350"/>
            <a:ext cx="31686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zh-CN" sz="9600">
                <a:latin typeface="Calibri" pitchFamily="34" charset="0"/>
              </a:rPr>
              <a:t>IMRC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8888" y="2133600"/>
            <a:ext cx="7273925" cy="3138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3600" dirty="0">
                <a:latin typeface="+mn-lt"/>
                <a:ea typeface="+mn-ea"/>
              </a:rPr>
              <a:t>Mine Rescue in Western Australia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5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Structure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Equipment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Training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Activation</a:t>
            </a:r>
            <a:endParaRPr lang="en-AU" sz="3600" dirty="0">
              <a:latin typeface="+mn-lt"/>
              <a:ea typeface="+mn-ea"/>
            </a:endParaRPr>
          </a:p>
        </p:txBody>
      </p:sp>
    </p:spTree>
  </p:cSld>
  <p:clrMapOvr>
    <a:masterClrMapping/>
  </p:clrMapOvr>
  <p:transition advClick="0" advTm="10000">
    <p:cut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3" descr="ropes chest harnes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981075"/>
            <a:ext cx="8121650" cy="486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1" descr="Rope gea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765175"/>
            <a:ext cx="8697913" cy="520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3284538"/>
            <a:ext cx="1547813" cy="32718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58371" name="Picture 10" descr="D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149725"/>
            <a:ext cx="1236663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5" descr="rescue ascender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3573463"/>
            <a:ext cx="2181225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/>
          <p:cNvPicPr>
            <a:picLocks noChangeArrowheads="1"/>
          </p:cNvPicPr>
          <p:nvPr/>
        </p:nvPicPr>
        <p:blipFill>
          <a:blip r:embed="rId5"/>
          <a:srcRect l="10715" t="6853"/>
          <a:stretch>
            <a:fillRect/>
          </a:stretch>
        </p:blipFill>
        <p:spPr bwMode="auto">
          <a:xfrm>
            <a:off x="7239000" y="188913"/>
            <a:ext cx="190500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Picture 2" descr="resma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64388" y="2133600"/>
            <a:ext cx="1804987" cy="433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5" name="Picture 5" descr="Edge roller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92725" y="692150"/>
            <a:ext cx="165100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6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3339886">
            <a:off x="2736057" y="-69056"/>
            <a:ext cx="1363662" cy="29019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5837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31913" y="2276475"/>
            <a:ext cx="16287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8" name="Picture 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0825" y="260350"/>
            <a:ext cx="165735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1" descr="Rope gear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981075"/>
            <a:ext cx="8420100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1" descr="ropes gear 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04813"/>
            <a:ext cx="8280400" cy="621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765175"/>
            <a:ext cx="8148638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1" descr="ug ropes lway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33375"/>
            <a:ext cx="8305800" cy="622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DSCN0629"/>
          <p:cNvPicPr>
            <a:picLocks noChangeAspect="1" noChangeArrowheads="1"/>
          </p:cNvPicPr>
          <p:nvPr/>
        </p:nvPicPr>
        <p:blipFill>
          <a:blip r:embed="rId2"/>
          <a:srcRect l="15286"/>
          <a:stretch>
            <a:fillRect/>
          </a:stretch>
        </p:blipFill>
        <p:spPr bwMode="auto">
          <a:xfrm>
            <a:off x="755650" y="404813"/>
            <a:ext cx="7704138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3" descr="ropes larkin fram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1" descr="Vex crew on ca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549275"/>
            <a:ext cx="7900987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53609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en-AU" altLang="zh-CN" sz="3000" b="1" smtClean="0"/>
              <a:t>4.33.	Mine rescue equipment for underground mines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AU" altLang="zh-CN" sz="3000" smtClean="0"/>
              <a:t>	(1)	The principal employer at, and the manager of, an underground mine must ensure that — 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AU" altLang="zh-CN" sz="3000" smtClean="0"/>
              <a:t>	(a)	adequate rescue equipment and breathing apparatus are provided at the mine; and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AU" altLang="zh-CN" sz="3000" smtClean="0"/>
              <a:t>	(b)	persons trained in the use of that equipment and apparatus are available or on call at the mine at all times while persons are working in the mine.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AU" altLang="zh-CN" sz="3000" smtClean="0"/>
              <a:t>	Penalty: See regulation 17.1.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en-AU" altLang="zh-CN" sz="3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288" y="620713"/>
            <a:ext cx="809942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1" descr="VEx gea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76250"/>
            <a:ext cx="7900987" cy="592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15"/>
          <p:cNvGraphicFramePr>
            <a:graphicFrameLocks noChangeAspect="1"/>
          </p:cNvGraphicFramePr>
          <p:nvPr/>
        </p:nvGraphicFramePr>
        <p:xfrm>
          <a:off x="5800725" y="3100388"/>
          <a:ext cx="2152650" cy="2625725"/>
        </p:xfrm>
        <a:graphic>
          <a:graphicData uri="http://schemas.openxmlformats.org/presentationml/2006/ole">
            <p:oleObj spid="_x0000_s68610" r:id="rId3" imgW="2038095" imgH="2486372" progId="PBrush">
              <p:embed/>
            </p:oleObj>
          </a:graphicData>
        </a:graphic>
      </p:graphicFrame>
      <p:graphicFrame>
        <p:nvGraphicFramePr>
          <p:cNvPr id="68611" name="Object 2"/>
          <p:cNvGraphicFramePr>
            <a:graphicFrameLocks noChangeAspect="1"/>
          </p:cNvGraphicFramePr>
          <p:nvPr/>
        </p:nvGraphicFramePr>
        <p:xfrm>
          <a:off x="1476375" y="2997200"/>
          <a:ext cx="3073400" cy="3073400"/>
        </p:xfrm>
        <a:graphic>
          <a:graphicData uri="http://schemas.openxmlformats.org/presentationml/2006/ole">
            <p:oleObj spid="_x0000_s68611" r:id="rId4" imgW="2180952" imgH="2180952" progId="PBrush">
              <p:embed/>
            </p:oleObj>
          </a:graphicData>
        </a:graphic>
      </p:graphicFrame>
      <p:pic>
        <p:nvPicPr>
          <p:cNvPr id="68612" name="Picture 4" descr="35098"/>
          <p:cNvPicPr>
            <a:picLocks noChangeAspect="1" noChangeArrowheads="1"/>
          </p:cNvPicPr>
          <p:nvPr/>
        </p:nvPicPr>
        <p:blipFill>
          <a:blip r:embed="rId5"/>
          <a:srcRect t="19484" b="21396"/>
          <a:stretch>
            <a:fillRect/>
          </a:stretch>
        </p:blipFill>
        <p:spPr bwMode="auto">
          <a:xfrm>
            <a:off x="6011863" y="908050"/>
            <a:ext cx="2333625" cy="13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0113" y="692150"/>
            <a:ext cx="4056062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1" descr="VEx vetta bag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8" y="908050"/>
            <a:ext cx="8312150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spr_32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1916113"/>
            <a:ext cx="2803525" cy="226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260350"/>
            <a:ext cx="294005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Picture 9" descr="comb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5600" y="2133600"/>
            <a:ext cx="2976563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Picture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76180">
            <a:off x="220663" y="446088"/>
            <a:ext cx="3203575" cy="194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42988" y="4149725"/>
            <a:ext cx="20288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3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95738" y="4076700"/>
            <a:ext cx="41529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1" descr="VEx cutting gea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981075"/>
            <a:ext cx="817721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1" descr="VEx B pillar fold down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5" y="615950"/>
            <a:ext cx="7900988" cy="592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Sav Vex Stability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8" y="908050"/>
            <a:ext cx="8312150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1" descr="VEx roof slid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476250"/>
            <a:ext cx="7900988" cy="592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1" descr="VEx cut car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54927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 descr="variety of peopl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4" descr="P9250012"/>
          <p:cNvPicPr>
            <a:picLocks noChangeAspect="1" noChangeArrowheads="1"/>
          </p:cNvPicPr>
          <p:nvPr/>
        </p:nvPicPr>
        <p:blipFill>
          <a:blip r:embed="rId2">
            <a:lum bright="38000"/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3" name="TextBox 4"/>
          <p:cNvSpPr txBox="1">
            <a:spLocks noChangeArrowheads="1"/>
          </p:cNvSpPr>
          <p:nvPr/>
        </p:nvSpPr>
        <p:spPr bwMode="auto">
          <a:xfrm>
            <a:off x="2843213" y="260350"/>
            <a:ext cx="31686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zh-CN" sz="9600">
                <a:latin typeface="Calibri" pitchFamily="34" charset="0"/>
              </a:rPr>
              <a:t>IMRC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8888" y="2133600"/>
            <a:ext cx="7273925" cy="3138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3600" dirty="0">
                <a:latin typeface="+mn-lt"/>
                <a:ea typeface="+mn-ea"/>
              </a:rPr>
              <a:t>Mine Rescue in Western Australia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Structure</a:t>
            </a:r>
            <a:endParaRPr lang="en-AU" sz="3600" b="1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Equipment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5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Training</a:t>
            </a:r>
            <a:endParaRPr lang="en-AU" sz="5400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Activation</a:t>
            </a:r>
            <a:endParaRPr lang="en-AU" sz="3600" dirty="0">
              <a:latin typeface="+mn-lt"/>
              <a:ea typeface="+mn-ea"/>
            </a:endParaRPr>
          </a:p>
        </p:txBody>
      </p:sp>
    </p:spTree>
  </p:cSld>
  <p:clrMapOvr>
    <a:masterClrMapping/>
  </p:clrMapOvr>
  <p:transition advClick="0" advTm="10000">
    <p:cut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1" descr="Training planning no peopl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3" descr="Training different peopl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476250"/>
            <a:ext cx="7824787" cy="586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1" descr="training help 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836613"/>
            <a:ext cx="8505825" cy="509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1" descr="training checking gea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1" descr="Training theory sessi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28688"/>
            <a:ext cx="8424863" cy="504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1" descr="Training problem solving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8" y="908050"/>
            <a:ext cx="8416925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1" descr="Training rop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96863"/>
            <a:ext cx="8424863" cy="631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1" descr="taining hot box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1" descr="Training team member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Shan Nurs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908050"/>
            <a:ext cx="8385175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1" descr="training RT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908050"/>
            <a:ext cx="8385175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3" name="Rectangle 2"/>
          <p:cNvSpPr>
            <a:spLocks noChangeArrowheads="1"/>
          </p:cNvSpPr>
          <p:nvPr/>
        </p:nvSpPr>
        <p:spPr bwMode="auto">
          <a:xfrm>
            <a:off x="3625850" y="3244850"/>
            <a:ext cx="1892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zh-CN">
                <a:latin typeface="Calibri" pitchFamily="34" charset="0"/>
              </a:rPr>
              <a:t>Bristlenose catfish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4" descr="P9250012"/>
          <p:cNvPicPr>
            <a:picLocks noChangeAspect="1" noChangeArrowheads="1"/>
          </p:cNvPicPr>
          <p:nvPr/>
        </p:nvPicPr>
        <p:blipFill>
          <a:blip r:embed="rId2">
            <a:lum bright="38000"/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7" name="TextBox 4"/>
          <p:cNvSpPr txBox="1">
            <a:spLocks noChangeArrowheads="1"/>
          </p:cNvSpPr>
          <p:nvPr/>
        </p:nvSpPr>
        <p:spPr bwMode="auto">
          <a:xfrm>
            <a:off x="2843213" y="260350"/>
            <a:ext cx="31686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zh-CN" sz="9600">
                <a:latin typeface="Calibri" pitchFamily="34" charset="0"/>
              </a:rPr>
              <a:t>IMRC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8888" y="2133600"/>
            <a:ext cx="7273925" cy="3138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3600" dirty="0">
                <a:latin typeface="+mn-lt"/>
                <a:ea typeface="+mn-ea"/>
              </a:rPr>
              <a:t>Mine Rescue in Western Australia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Structure</a:t>
            </a:r>
            <a:endParaRPr lang="en-AU" sz="3600" b="1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Equipment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Training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5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Activation</a:t>
            </a:r>
            <a:endParaRPr lang="en-AU" sz="5400" b="1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advClick="0" advTm="10000">
    <p:cut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1" descr="activation call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971550"/>
            <a:ext cx="820737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1" descr="activation procedur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1" descr="Trainining confined spac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1" descr="activation prepare to 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3" descr="activation ready to 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1" descr="Activation assembl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908050"/>
            <a:ext cx="8385175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3" descr="training debrief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1" descr="the end thank you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549275"/>
            <a:ext cx="8556625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P9250012"/>
          <p:cNvPicPr>
            <a:picLocks noChangeAspect="1" noChangeArrowheads="1"/>
          </p:cNvPicPr>
          <p:nvPr/>
        </p:nvPicPr>
        <p:blipFill>
          <a:blip r:embed="rId2">
            <a:lum bright="38000"/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2843213" y="260350"/>
            <a:ext cx="31686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zh-CN" sz="9600">
                <a:latin typeface="Calibri" pitchFamily="34" charset="0"/>
              </a:rPr>
              <a:t>IMRC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8888" y="2133600"/>
            <a:ext cx="7273925" cy="3138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3600" dirty="0">
                <a:latin typeface="+mn-lt"/>
                <a:ea typeface="+mn-ea"/>
              </a:rPr>
              <a:t>Mine Rescue in Western Australia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Structure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5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Equipment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Training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Activation</a:t>
            </a:r>
            <a:endParaRPr lang="en-AU" sz="3600" dirty="0">
              <a:latin typeface="+mn-lt"/>
              <a:ea typeface="+mn-ea"/>
            </a:endParaRPr>
          </a:p>
        </p:txBody>
      </p:sp>
    </p:spTree>
  </p:cSld>
  <p:clrMapOvr>
    <a:masterClrMapping/>
  </p:clrMapOvr>
  <p:transition advClick="0" advTm="10000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SCB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</TotalTime>
  <Words>827</Words>
  <Application>Microsoft Office PowerPoint</Application>
  <PresentationFormat>全屏显示(4:3)</PresentationFormat>
  <Paragraphs>170</Paragraphs>
  <Slides>79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79</vt:i4>
      </vt:variant>
    </vt:vector>
  </HeadingPairs>
  <TitlesOfParts>
    <vt:vector size="85" baseType="lpstr">
      <vt:lpstr>Calibri</vt:lpstr>
      <vt:lpstr>宋体</vt:lpstr>
      <vt:lpstr>Arial</vt:lpstr>
      <vt:lpstr>Arial Narrow</vt:lpstr>
      <vt:lpstr>Times New Roman</vt:lpstr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IMRC</dc:title>
  <dc:creator>Anne Margaret INGHAM</dc:creator>
  <cp:lastModifiedBy>张芳向 Netboy</cp:lastModifiedBy>
  <cp:revision>58</cp:revision>
  <dcterms:created xsi:type="dcterms:W3CDTF">2011-07-25T03:10:48Z</dcterms:created>
  <dcterms:modified xsi:type="dcterms:W3CDTF">2011-09-21T05:40:22Z</dcterms:modified>
</cp:coreProperties>
</file>